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961" r:id="rId3"/>
    <p:sldId id="910" r:id="rId4"/>
    <p:sldId id="958" r:id="rId5"/>
    <p:sldId id="947" r:id="rId6"/>
    <p:sldId id="911" r:id="rId7"/>
    <p:sldId id="919" r:id="rId8"/>
    <p:sldId id="923" r:id="rId9"/>
    <p:sldId id="934" r:id="rId10"/>
    <p:sldId id="950" r:id="rId11"/>
    <p:sldId id="939" r:id="rId12"/>
    <p:sldId id="943" r:id="rId13"/>
    <p:sldId id="945" r:id="rId14"/>
    <p:sldId id="954" r:id="rId15"/>
    <p:sldId id="963" r:id="rId16"/>
    <p:sldId id="962" r:id="rId17"/>
    <p:sldId id="952" r:id="rId18"/>
    <p:sldId id="953" r:id="rId19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e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62674"/>
    <a:srgbClr val="FF0000"/>
    <a:srgbClr val="000066"/>
    <a:srgbClr val="DDDDDD"/>
    <a:srgbClr val="0000FF"/>
    <a:srgbClr val="008000"/>
    <a:srgbClr val="800000"/>
    <a:srgbClr val="00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94" autoAdjust="0"/>
    <p:restoredTop sz="93548" autoAdjust="0"/>
  </p:normalViewPr>
  <p:slideViewPr>
    <p:cSldViewPr snapToGrid="0">
      <p:cViewPr varScale="1">
        <p:scale>
          <a:sx n="77" d="100"/>
          <a:sy n="77" d="100"/>
        </p:scale>
        <p:origin x="6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8" y="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2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AFBC14-CF19-4520-8470-CAB19CAC7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50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30700"/>
            <a:ext cx="54864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7FC9DD0-68D2-452E-A0B3-CB9A61D60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98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E1241-510B-46E9-AAB7-93E1FE0054CA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536575"/>
            <a:ext cx="4630738" cy="3471863"/>
          </a:xfrm>
          <a:solidFill>
            <a:srgbClr val="FFFFFF"/>
          </a:solidFill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536575"/>
            <a:ext cx="4630738" cy="3471863"/>
          </a:xfrm>
          <a:solidFill>
            <a:srgbClr val="FFFFFF"/>
          </a:solidFill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A56DE6-45E9-4CF4-ADB5-1B944B301B07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536575"/>
            <a:ext cx="4630738" cy="3471863"/>
          </a:xfrm>
          <a:solidFill>
            <a:srgbClr val="FFFFFF"/>
          </a:solidFill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E5559C-5133-4729-B71C-38E1472563E9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A2166-996C-47A2-913E-2CF0DBB4E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C5FA6-63C9-488D-A5C9-4C308EEAA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73647-E1E8-4F50-A27D-04C953AD9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6443A-38A6-4E3B-A704-754BF920A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7D8F8-F707-44B8-AB79-7161B9C19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60D50-2E7B-43EA-8C98-5EFE83758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1DDAF-C88F-4422-A0AE-E158DDA42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F57B2-481F-4B99-A3A7-72FE59EBD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A3AFF-33C4-419A-8327-F6F335FF0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457C0-F675-4C62-8765-D5357E3E4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E51FB-124F-4F66-9066-D2A146FA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6F686-014D-4FD4-8D8F-8C335B7FA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799B8-D173-4841-83DD-68BDCB8F0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B8A1C-1EFD-4C47-8066-BBBB388A8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BEE21-59A0-410E-8DA0-9961977F5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7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AutoShape 16"/>
          <p:cNvSpPr>
            <a:spLocks noChangeArrowheads="1"/>
          </p:cNvSpPr>
          <p:nvPr userDrawn="1"/>
        </p:nvSpPr>
        <p:spPr bwMode="auto">
          <a:xfrm>
            <a:off x="152400" y="152400"/>
            <a:ext cx="8839200" cy="6629400"/>
          </a:xfrm>
          <a:prstGeom prst="roundRect">
            <a:avLst>
              <a:gd name="adj" fmla="val 5245"/>
            </a:avLst>
          </a:prstGeom>
          <a:solidFill>
            <a:schemeClr val="bg1"/>
          </a:solidFill>
          <a:ln w="3810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2250" y="6245225"/>
            <a:ext cx="36210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pitchFamily="34" charset="0"/>
                <a:ea typeface="굴림" pitchFamily="34" charset="-127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96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8B36314-443C-4F7E-BCE7-601333AE0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2786063" y="6442075"/>
            <a:ext cx="3570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800" dirty="0">
                <a:solidFill>
                  <a:srgbClr val="969696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© 2019, Summit Safety &amp; Efficiency Solutions. All Rights Reserved</a:t>
            </a:r>
            <a:r>
              <a:rPr lang="en-US" altLang="ko-KR" dirty="0">
                <a:solidFill>
                  <a:srgbClr val="969696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endParaRPr lang="en-US" dirty="0">
              <a:solidFill>
                <a:srgbClr val="96969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 descr="Summit_Safety Efficiency_2560x1440.pn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85" y="6137772"/>
            <a:ext cx="928139" cy="5249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7A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7A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7A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7A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7A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7A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7A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7A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7A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8"/>
        </a:buBlip>
        <a:defRPr sz="3200">
          <a:solidFill>
            <a:srgbClr val="00007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800">
          <a:solidFill>
            <a:srgbClr val="3366CC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400">
          <a:solidFill>
            <a:srgbClr val="3366CC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66CC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66CC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CC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CC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CC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CC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0" y="4572000"/>
            <a:ext cx="9144000" cy="2286000"/>
          </a:xfrm>
          <a:prstGeom prst="rect">
            <a:avLst/>
          </a:prstGeom>
          <a:solidFill>
            <a:srgbClr val="0000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472724"/>
            <a:ext cx="91440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00007A"/>
                </a:solidFill>
                <a:latin typeface="Arial" pitchFamily="34" charset="0"/>
                <a:cs typeface="Arial" pitchFamily="34" charset="0"/>
              </a:rPr>
              <a:t>$Million Minimum Wage Increase Challenge</a:t>
            </a:r>
            <a:br>
              <a:rPr lang="en-US" sz="4000" b="1" dirty="0">
                <a:solidFill>
                  <a:srgbClr val="00007A"/>
                </a:solidFill>
                <a:latin typeface="Arial" pitchFamily="34" charset="0"/>
                <a:cs typeface="Arial" pitchFamily="34" charset="0"/>
              </a:rPr>
            </a:br>
            <a:endParaRPr lang="en-US" sz="2000" b="1" dirty="0">
              <a:solidFill>
                <a:srgbClr val="00007A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800" b="1" dirty="0">
                <a:solidFill>
                  <a:srgbClr val="00007A"/>
                </a:solidFill>
                <a:latin typeface="Arial" pitchFamily="34" charset="0"/>
                <a:cs typeface="Arial" pitchFamily="34" charset="0"/>
              </a:rPr>
              <a:t>How One Manufacturer is Cutting Costs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00007A"/>
                </a:solidFill>
                <a:latin typeface="Arial" pitchFamily="34" charset="0"/>
                <a:cs typeface="Arial" pitchFamily="34" charset="0"/>
              </a:rPr>
              <a:t> to Stay in NY</a:t>
            </a:r>
            <a:br>
              <a:rPr lang="en-US" b="1" dirty="0">
                <a:solidFill>
                  <a:srgbClr val="00007A"/>
                </a:solidFill>
                <a:latin typeface="Arial" pitchFamily="34" charset="0"/>
                <a:cs typeface="Arial" pitchFamily="34" charset="0"/>
              </a:rPr>
            </a:br>
            <a:endParaRPr lang="en-US" b="1" dirty="0">
              <a:solidFill>
                <a:srgbClr val="00007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Text Box 21"/>
          <p:cNvSpPr txBox="1">
            <a:spLocks noChangeArrowheads="1"/>
          </p:cNvSpPr>
          <p:nvPr/>
        </p:nvSpPr>
        <p:spPr bwMode="auto">
          <a:xfrm>
            <a:off x="2646363" y="4953000"/>
            <a:ext cx="3830637" cy="134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400" i="1" dirty="0">
                <a:solidFill>
                  <a:srgbClr val="DDDDDD"/>
                </a:solidFill>
              </a:rPr>
              <a:t>Presented by:</a:t>
            </a:r>
          </a:p>
          <a:p>
            <a:pPr algn="ctr" defTabSz="820738"/>
            <a:r>
              <a:rPr lang="en-US" sz="1600" b="1" dirty="0">
                <a:solidFill>
                  <a:srgbClr val="DDDDDD"/>
                </a:solidFill>
              </a:rPr>
              <a:t>Ron Loveland</a:t>
            </a:r>
          </a:p>
          <a:p>
            <a:pPr algn="ctr" defTabSz="820738"/>
            <a:r>
              <a:rPr lang="en-US" sz="1600" b="1" dirty="0">
                <a:solidFill>
                  <a:srgbClr val="DDDDDD"/>
                </a:solidFill>
              </a:rPr>
              <a:t>President</a:t>
            </a:r>
          </a:p>
          <a:p>
            <a:pPr algn="ctr" defTabSz="820738"/>
            <a:r>
              <a:rPr lang="en-US" sz="1600" b="1" dirty="0">
                <a:solidFill>
                  <a:srgbClr val="DDDDDD"/>
                </a:solidFill>
              </a:rPr>
              <a:t>Summit Safety &amp; Efficiency Solutions</a:t>
            </a:r>
            <a:r>
              <a:rPr lang="en-US" sz="1600" dirty="0">
                <a:solidFill>
                  <a:srgbClr val="DDDDDD"/>
                </a:solidFill>
              </a:rPr>
              <a:t> </a:t>
            </a:r>
          </a:p>
          <a:p>
            <a:pPr algn="ctr" defTabSz="820738"/>
            <a:r>
              <a:rPr lang="en-US" sz="1600" dirty="0" err="1">
                <a:solidFill>
                  <a:srgbClr val="DDDDDD"/>
                </a:solidFill>
              </a:rPr>
              <a:t>www.SummitSafetyPro.com</a:t>
            </a:r>
            <a:endParaRPr lang="en-US" sz="1600" dirty="0">
              <a:solidFill>
                <a:srgbClr val="DDDDDD"/>
              </a:solidFill>
            </a:endParaRPr>
          </a:p>
          <a:p>
            <a:pPr algn="ctr" defTabSz="820738"/>
            <a:endParaRPr lang="en-US" sz="400" dirty="0">
              <a:solidFill>
                <a:srgbClr val="DDDDDD"/>
              </a:solidFill>
            </a:endParaRPr>
          </a:p>
        </p:txBody>
      </p:sp>
      <p:pic>
        <p:nvPicPr>
          <p:cNvPr id="3" name="Picture 2" descr="Summit_Safety Efficiency_2560x144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73061" cy="105931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10063" y="6610350"/>
            <a:ext cx="5969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E7CE55C-8F79-451D-BA27-6F2CC0259D73}" type="slidenum">
              <a:rPr lang="en-US"/>
              <a:pPr/>
              <a:t>10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3412" y="1621738"/>
            <a:ext cx="7721479" cy="4604891"/>
          </a:xfrm>
        </p:spPr>
        <p:txBody>
          <a:bodyPr/>
          <a:lstStyle/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en-GB" dirty="0" err="1">
                <a:solidFill>
                  <a:srgbClr val="262674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Color</a:t>
            </a:r>
            <a:r>
              <a:rPr lang="en-GB" dirty="0">
                <a:solidFill>
                  <a:srgbClr val="262674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Coded Barrels placed at each print station increased visibility and accountability of scrap</a:t>
            </a: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  <a:defRPr/>
            </a:pPr>
            <a:endParaRPr lang="en-GB" dirty="0">
              <a:solidFill>
                <a:srgbClr val="262674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en-GB" dirty="0">
                <a:solidFill>
                  <a:srgbClr val="262674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Daily reporting by machine increased visibility &amp; accountability (Hawthorne Effect)</a:t>
            </a:r>
            <a:endParaRPr lang="en-GB" dirty="0">
              <a:solidFill>
                <a:srgbClr val="4D4D4D"/>
              </a:solidFill>
              <a:latin typeface="Times New Roman" pitchFamily="18" charset="0"/>
            </a:endParaRPr>
          </a:p>
          <a:p>
            <a:pPr marL="2182813" lvl="3" indent="-347663">
              <a:lnSpc>
                <a:spcPct val="95000"/>
              </a:lnSpc>
              <a:spcAft>
                <a:spcPct val="20000"/>
              </a:spcAft>
              <a:buSzPct val="75000"/>
              <a:buFont typeface="Wingdings" pitchFamily="2" charset="2"/>
              <a:buChar char="w"/>
              <a:defRPr/>
            </a:pPr>
            <a:endParaRPr lang="en-GB" dirty="0">
              <a:solidFill>
                <a:srgbClr val="4D4D4D"/>
              </a:solidFill>
              <a:latin typeface="Times New Roman" pitchFamily="18" charset="0"/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title"/>
          </p:nvPr>
        </p:nvSpPr>
        <p:spPr>
          <a:xfrm>
            <a:off x="249238" y="556754"/>
            <a:ext cx="8374062" cy="703262"/>
          </a:xfrm>
        </p:spPr>
        <p:txBody>
          <a:bodyPr/>
          <a:lstStyle/>
          <a:p>
            <a:pPr>
              <a:defRPr/>
            </a:pPr>
            <a:r>
              <a:rPr lang="en-GB" sz="3600" dirty="0"/>
              <a:t>Changes to Meet $Million Challenge</a:t>
            </a:r>
            <a:br>
              <a:rPr lang="en-GB" sz="3600" dirty="0"/>
            </a:br>
            <a:r>
              <a:rPr lang="en-GB" sz="3600" dirty="0"/>
              <a:t>Scrap</a:t>
            </a:r>
            <a:endParaRPr lang="en-GB" sz="3600" u="none" dirty="0"/>
          </a:p>
        </p:txBody>
      </p:sp>
    </p:spTree>
    <p:extLst>
      <p:ext uri="{BB962C8B-B14F-4D97-AF65-F5344CB8AC3E}">
        <p14:creationId xmlns:p14="http://schemas.microsoft.com/office/powerpoint/2010/main" val="232904819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10063" y="6610350"/>
            <a:ext cx="5969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CC067E7-D711-49EC-A063-17E95898E93C}" type="slidenum">
              <a:rPr lang="en-US"/>
              <a:pPr/>
              <a:t>11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3412" y="1132276"/>
            <a:ext cx="7824787" cy="5256212"/>
          </a:xfrm>
        </p:spPr>
        <p:txBody>
          <a:bodyPr/>
          <a:lstStyle/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en-GB" sz="2600" dirty="0">
                <a:solidFill>
                  <a:srgbClr val="262674"/>
                </a:solidFill>
                <a:latin typeface="Times New Roman" pitchFamily="18" charset="0"/>
                <a:cs typeface="Times New Roman" pitchFamily="18" charset="0"/>
              </a:rPr>
              <a:t>Complete warehouse reorganization including location and count accuracy in a timely manner</a:t>
            </a: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en-GB" sz="2600" dirty="0">
                <a:solidFill>
                  <a:srgbClr val="262674"/>
                </a:solidFill>
                <a:latin typeface="Times New Roman" pitchFamily="18" charset="0"/>
                <a:cs typeface="Times New Roman" pitchFamily="18" charset="0"/>
              </a:rPr>
              <a:t>Reduce transaction load on warehouse where possible</a:t>
            </a: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en-GB" sz="2600" dirty="0">
                <a:solidFill>
                  <a:srgbClr val="262674"/>
                </a:solidFill>
                <a:latin typeface="Times New Roman" pitchFamily="18" charset="0"/>
                <a:cs typeface="Times New Roman" pitchFamily="18" charset="0"/>
              </a:rPr>
              <a:t>Warehouse issues should be full cartons– only count exact quantities when returning to warehouse</a:t>
            </a: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en-GB" sz="2600" dirty="0">
                <a:solidFill>
                  <a:srgbClr val="262674"/>
                </a:solidFill>
                <a:latin typeface="Times New Roman" pitchFamily="18" charset="0"/>
                <a:cs typeface="Times New Roman" pitchFamily="18" charset="0"/>
              </a:rPr>
              <a:t>The staging area should be analyzed and organized to reduce extra handling and maximize use of space</a:t>
            </a: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en-GB" sz="2600" dirty="0">
                <a:solidFill>
                  <a:srgbClr val="262674"/>
                </a:solidFill>
                <a:latin typeface="Times New Roman" pitchFamily="18" charset="0"/>
                <a:cs typeface="Times New Roman" pitchFamily="18" charset="0"/>
              </a:rPr>
              <a:t>Consolidate picks for like materials rather than per order</a:t>
            </a: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None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  <a:defRPr/>
            </a:pPr>
            <a:endParaRPr lang="en-GB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  <a:defRPr/>
            </a:pPr>
            <a:endParaRPr lang="en-GB" dirty="0">
              <a:latin typeface="Times New Roman" pitchFamily="18" charset="0"/>
            </a:endParaRP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Tx/>
              <a:buChar char="•"/>
              <a:defRPr/>
            </a:pPr>
            <a:endParaRPr lang="en-GB" sz="2800" dirty="0">
              <a:latin typeface="Times New Roman" pitchFamily="18" charset="0"/>
            </a:endParaRPr>
          </a:p>
          <a:p>
            <a:pPr marL="2182813" lvl="3" indent="-347663">
              <a:lnSpc>
                <a:spcPct val="95000"/>
              </a:lnSpc>
              <a:spcAft>
                <a:spcPct val="20000"/>
              </a:spcAft>
              <a:buSzPct val="75000"/>
              <a:buFont typeface="Wingdings" pitchFamily="2" charset="2"/>
              <a:buChar char="w"/>
              <a:defRPr/>
            </a:pPr>
            <a:endParaRPr lang="en-GB" dirty="0">
              <a:solidFill>
                <a:srgbClr val="4D4D4D"/>
              </a:solidFill>
              <a:latin typeface="Times New Roman" pitchFamily="18" charset="0"/>
            </a:endParaRPr>
          </a:p>
          <a:p>
            <a:pPr marL="2182813" lvl="3" indent="-347663">
              <a:lnSpc>
                <a:spcPct val="95000"/>
              </a:lnSpc>
              <a:spcAft>
                <a:spcPct val="20000"/>
              </a:spcAft>
              <a:buSzPct val="75000"/>
              <a:buFont typeface="Wingdings" pitchFamily="2" charset="2"/>
              <a:buChar char="w"/>
              <a:defRPr/>
            </a:pPr>
            <a:endParaRPr lang="en-GB" dirty="0">
              <a:solidFill>
                <a:srgbClr val="4D4D4D"/>
              </a:solidFill>
              <a:latin typeface="Times New Roman" pitchFamily="18" charset="0"/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title"/>
          </p:nvPr>
        </p:nvSpPr>
        <p:spPr>
          <a:xfrm>
            <a:off x="249238" y="280988"/>
            <a:ext cx="8374062" cy="703262"/>
          </a:xfrm>
        </p:spPr>
        <p:txBody>
          <a:bodyPr/>
          <a:lstStyle/>
          <a:p>
            <a:pPr>
              <a:defRPr/>
            </a:pPr>
            <a:r>
              <a:rPr lang="en-GB" u="none" dirty="0"/>
              <a:t>Warehouse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10063" y="6610350"/>
            <a:ext cx="5969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2CCF613-4B68-41D0-9985-888C87E7DAD7}" type="slidenum">
              <a:rPr lang="en-US"/>
              <a:pPr/>
              <a:t>12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8" y="188744"/>
            <a:ext cx="8374062" cy="703262"/>
          </a:xfrm>
        </p:spPr>
        <p:txBody>
          <a:bodyPr/>
          <a:lstStyle/>
          <a:p>
            <a:pPr>
              <a:defRPr/>
            </a:pPr>
            <a:r>
              <a:rPr lang="en-GB" u="none" dirty="0"/>
              <a:t>Where’s the Waste?</a:t>
            </a:r>
            <a:endParaRPr lang="en-GB" u="none" dirty="0">
              <a:solidFill>
                <a:srgbClr val="FF0000"/>
              </a:solidFill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413" y="1219200"/>
            <a:ext cx="8510587" cy="4541838"/>
          </a:xfrm>
          <a:noFill/>
        </p:spPr>
        <p:txBody>
          <a:bodyPr/>
          <a:lstStyle/>
          <a:p>
            <a:pPr marL="798513" lvl="1" indent="-344488">
              <a:lnSpc>
                <a:spcPct val="95000"/>
              </a:lnSpc>
              <a:spcAft>
                <a:spcPct val="20000"/>
              </a:spcAft>
              <a:buNone/>
            </a:pPr>
            <a:endParaRPr lang="en-GB" dirty="0">
              <a:latin typeface="Times New Roman" pitchFamily="18" charset="0"/>
            </a:endParaRP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endParaRPr lang="en-GB" dirty="0">
              <a:latin typeface="Times New Roman" pitchFamily="18" charset="0"/>
            </a:endParaRP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endParaRPr lang="en-GB" dirty="0">
              <a:latin typeface="Times New Roman" pitchFamily="18" charset="0"/>
            </a:endParaRPr>
          </a:p>
          <a:p>
            <a:pPr marL="2182813" lvl="3" indent="-347663">
              <a:lnSpc>
                <a:spcPct val="95000"/>
              </a:lnSpc>
              <a:spcAft>
                <a:spcPct val="20000"/>
              </a:spcAft>
              <a:buSzPct val="75000"/>
              <a:buFont typeface="Wingdings" pitchFamily="2" charset="2"/>
              <a:buChar char="w"/>
            </a:pPr>
            <a:endParaRPr lang="en-GB" dirty="0">
              <a:solidFill>
                <a:srgbClr val="4D4D4D"/>
              </a:solidFill>
              <a:latin typeface="Times New Roman" pitchFamily="18" charset="0"/>
            </a:endParaRPr>
          </a:p>
          <a:p>
            <a:pPr marL="2182813" lvl="3" indent="-347663">
              <a:lnSpc>
                <a:spcPct val="95000"/>
              </a:lnSpc>
              <a:spcAft>
                <a:spcPct val="20000"/>
              </a:spcAft>
              <a:buSzPct val="75000"/>
              <a:buFont typeface="Wingdings" pitchFamily="2" charset="2"/>
              <a:buChar char="w"/>
            </a:pPr>
            <a:endParaRPr lang="en-GB" dirty="0">
              <a:solidFill>
                <a:srgbClr val="4D4D4D"/>
              </a:solidFill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970274"/>
            <a:ext cx="7947498" cy="558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10063" y="6610350"/>
            <a:ext cx="5969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2CCF613-4B68-41D0-9985-888C87E7DAD7}" type="slidenum">
              <a:rPr lang="en-US"/>
              <a:pPr/>
              <a:t>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11914"/>
            <a:ext cx="9144000" cy="703262"/>
          </a:xfrm>
        </p:spPr>
        <p:txBody>
          <a:bodyPr/>
          <a:lstStyle/>
          <a:p>
            <a:pPr>
              <a:defRPr/>
            </a:pPr>
            <a:r>
              <a:rPr lang="en-GB" sz="4000" dirty="0"/>
              <a:t>Opportunities to Meet $Million Challenge</a:t>
            </a:r>
            <a:endParaRPr lang="en-GB" sz="4000" u="none" dirty="0">
              <a:solidFill>
                <a:srgbClr val="FF0000"/>
              </a:solidFill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933" y="1604076"/>
            <a:ext cx="8129587" cy="4111325"/>
          </a:xfrm>
          <a:noFill/>
        </p:spPr>
        <p:txBody>
          <a:bodyPr/>
          <a:lstStyle/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dirty="0">
                <a:solidFill>
                  <a:srgbClr val="262674"/>
                </a:solidFill>
                <a:latin typeface="Times New Roman" pitchFamily="18" charset="0"/>
              </a:rPr>
              <a:t>The sum of the NVA activities identified totalled 53% available time</a:t>
            </a: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dirty="0">
                <a:solidFill>
                  <a:srgbClr val="262674"/>
                </a:solidFill>
                <a:latin typeface="Times New Roman" pitchFamily="18" charset="0"/>
              </a:rPr>
              <a:t>Reducing NVA activities across the production floor by only 10% to 15% could improve annual yield between  </a:t>
            </a: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None/>
            </a:pPr>
            <a:r>
              <a:rPr lang="en-GB" sz="3600" dirty="0">
                <a:solidFill>
                  <a:srgbClr val="262674"/>
                </a:solidFill>
                <a:latin typeface="Times New Roman" pitchFamily="18" charset="0"/>
              </a:rPr>
              <a:t>           </a:t>
            </a:r>
            <a:r>
              <a:rPr lang="en-GB" sz="4000" b="1" dirty="0">
                <a:solidFill>
                  <a:srgbClr val="262674"/>
                </a:solidFill>
                <a:latin typeface="Times New Roman" pitchFamily="18" charset="0"/>
              </a:rPr>
              <a:t>$760k to $1.1mm</a:t>
            </a:r>
          </a:p>
          <a:p>
            <a:pPr marL="798513" lvl="1" indent="-344488" algn="ctr">
              <a:lnSpc>
                <a:spcPct val="95000"/>
              </a:lnSpc>
              <a:spcAft>
                <a:spcPct val="20000"/>
              </a:spcAft>
              <a:buNone/>
            </a:pPr>
            <a:r>
              <a:rPr lang="en-GB" sz="4000" b="1" dirty="0">
                <a:solidFill>
                  <a:srgbClr val="262674"/>
                </a:solidFill>
                <a:latin typeface="Times New Roman" pitchFamily="18" charset="0"/>
              </a:rPr>
              <a:t>+ $1m Scrap Savings</a:t>
            </a:r>
          </a:p>
          <a:p>
            <a:pPr marL="798513" lvl="1" indent="-344488" algn="ctr">
              <a:lnSpc>
                <a:spcPct val="95000"/>
              </a:lnSpc>
              <a:spcAft>
                <a:spcPct val="20000"/>
              </a:spcAft>
              <a:buNone/>
            </a:pPr>
            <a:r>
              <a:rPr lang="en-GB" sz="4000" b="1" dirty="0">
                <a:solidFill>
                  <a:srgbClr val="262674"/>
                </a:solidFill>
                <a:latin typeface="Times New Roman" pitchFamily="18" charset="0"/>
              </a:rPr>
              <a:t>+$1m Expedite Shipping Savings</a:t>
            </a:r>
          </a:p>
          <a:p>
            <a:pPr marL="798513" lvl="1" indent="-344488" algn="ctr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endParaRPr lang="en-GB" dirty="0">
              <a:latin typeface="Times New Roman" pitchFamily="18" charset="0"/>
            </a:endParaRPr>
          </a:p>
          <a:p>
            <a:pPr marL="2182813" lvl="3" indent="-347663">
              <a:lnSpc>
                <a:spcPct val="95000"/>
              </a:lnSpc>
              <a:spcAft>
                <a:spcPct val="20000"/>
              </a:spcAft>
              <a:buSzPct val="75000"/>
              <a:buFont typeface="Wingdings" pitchFamily="2" charset="2"/>
              <a:buChar char="w"/>
            </a:pPr>
            <a:endParaRPr lang="en-GB" dirty="0">
              <a:solidFill>
                <a:srgbClr val="4D4D4D"/>
              </a:solidFill>
              <a:latin typeface="Times New Roman" pitchFamily="18" charset="0"/>
            </a:endParaRPr>
          </a:p>
          <a:p>
            <a:pPr marL="2182813" lvl="3" indent="-347663">
              <a:lnSpc>
                <a:spcPct val="95000"/>
              </a:lnSpc>
              <a:spcAft>
                <a:spcPct val="20000"/>
              </a:spcAft>
              <a:buSzPct val="75000"/>
              <a:buFont typeface="Wingdings" pitchFamily="2" charset="2"/>
              <a:buChar char="w"/>
            </a:pPr>
            <a:endParaRPr lang="en-GB" dirty="0">
              <a:solidFill>
                <a:srgbClr val="4D4D4D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10063" y="6610350"/>
            <a:ext cx="5969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2CCF613-4B68-41D0-9985-888C87E7DAD7}" type="slidenum">
              <a:rPr lang="en-US"/>
              <a:pPr/>
              <a:t>14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0988"/>
            <a:ext cx="9143999" cy="703262"/>
          </a:xfrm>
        </p:spPr>
        <p:txBody>
          <a:bodyPr/>
          <a:lstStyle/>
          <a:p>
            <a:pPr>
              <a:defRPr/>
            </a:pPr>
            <a:r>
              <a:rPr lang="en-GB" dirty="0"/>
              <a:t>Savings Measures</a:t>
            </a:r>
            <a:endParaRPr lang="en-GB" u="none" dirty="0">
              <a:solidFill>
                <a:srgbClr val="FF0000"/>
              </a:solidFill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413" y="1162928"/>
            <a:ext cx="8510587" cy="4541838"/>
          </a:xfrm>
          <a:noFill/>
        </p:spPr>
        <p:txBody>
          <a:bodyPr/>
          <a:lstStyle/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b="1" dirty="0">
                <a:solidFill>
                  <a:srgbClr val="262674"/>
                </a:solidFill>
                <a:latin typeface="Times New Roman" pitchFamily="18" charset="0"/>
              </a:rPr>
              <a:t>Technical</a:t>
            </a:r>
            <a:r>
              <a:rPr lang="en-GB" dirty="0">
                <a:solidFill>
                  <a:srgbClr val="262674"/>
                </a:solidFill>
                <a:latin typeface="Times New Roman" pitchFamily="18" charset="0"/>
              </a:rPr>
              <a:t> issues</a:t>
            </a:r>
          </a:p>
          <a:p>
            <a:pPr marL="1198563" lvl="2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dirty="0">
                <a:solidFill>
                  <a:srgbClr val="262674"/>
                </a:solidFill>
                <a:latin typeface="Times New Roman" pitchFamily="18" charset="0"/>
              </a:rPr>
              <a:t>Set up done while other machine operating (cell)</a:t>
            </a:r>
          </a:p>
          <a:p>
            <a:pPr marL="1198563" lvl="2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dirty="0">
                <a:solidFill>
                  <a:srgbClr val="262674"/>
                </a:solidFill>
                <a:latin typeface="Times New Roman" pitchFamily="18" charset="0"/>
              </a:rPr>
              <a:t>Screen alignment tools, improved screens</a:t>
            </a: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b="1" dirty="0">
                <a:solidFill>
                  <a:srgbClr val="262674"/>
                </a:solidFill>
                <a:latin typeface="Times New Roman" pitchFamily="18" charset="0"/>
              </a:rPr>
              <a:t>Non-technical</a:t>
            </a:r>
            <a:r>
              <a:rPr lang="en-GB" dirty="0">
                <a:solidFill>
                  <a:srgbClr val="262674"/>
                </a:solidFill>
                <a:latin typeface="Times New Roman" pitchFamily="18" charset="0"/>
              </a:rPr>
              <a:t> Issues</a:t>
            </a:r>
          </a:p>
          <a:p>
            <a:pPr marL="1198563" lvl="2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dirty="0">
                <a:solidFill>
                  <a:srgbClr val="262674"/>
                </a:solidFill>
                <a:latin typeface="Times New Roman" pitchFamily="18" charset="0"/>
              </a:rPr>
              <a:t>Dedicated Quality person to speed sign off</a:t>
            </a:r>
          </a:p>
          <a:p>
            <a:pPr marL="1198563" lvl="2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dirty="0">
                <a:solidFill>
                  <a:srgbClr val="262674"/>
                </a:solidFill>
                <a:latin typeface="Times New Roman" pitchFamily="18" charset="0"/>
              </a:rPr>
              <a:t>Eliminate Counting  by production personnel </a:t>
            </a:r>
          </a:p>
          <a:p>
            <a:pPr marL="1198563" lvl="2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dirty="0">
                <a:solidFill>
                  <a:srgbClr val="262674"/>
                </a:solidFill>
                <a:latin typeface="Times New Roman" pitchFamily="18" charset="0"/>
              </a:rPr>
              <a:t>Reduced Material handling delays/Warehouse improvements</a:t>
            </a:r>
          </a:p>
          <a:p>
            <a:pPr marL="1198563" lvl="2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dirty="0" err="1">
                <a:solidFill>
                  <a:srgbClr val="262674"/>
                </a:solidFill>
                <a:latin typeface="Times New Roman" pitchFamily="18" charset="0"/>
              </a:rPr>
              <a:t>Color</a:t>
            </a:r>
            <a:r>
              <a:rPr lang="en-GB" dirty="0">
                <a:solidFill>
                  <a:srgbClr val="262674"/>
                </a:solidFill>
                <a:latin typeface="Times New Roman" pitchFamily="18" charset="0"/>
              </a:rPr>
              <a:t> coded barrels at each machine for scrap-Visual Factory</a:t>
            </a:r>
          </a:p>
          <a:p>
            <a:pPr marL="1198563" lvl="2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dirty="0">
                <a:solidFill>
                  <a:srgbClr val="262674"/>
                </a:solidFill>
                <a:latin typeface="Times New Roman" pitchFamily="18" charset="0"/>
              </a:rPr>
              <a:t>Product Rationalization </a:t>
            </a:r>
            <a:endParaRPr lang="en-GB" dirty="0">
              <a:latin typeface="Times New Roman" pitchFamily="18" charset="0"/>
            </a:endParaRP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endParaRPr lang="en-GB" dirty="0">
              <a:latin typeface="Times New Roman" pitchFamily="18" charset="0"/>
            </a:endParaRPr>
          </a:p>
          <a:p>
            <a:pPr marL="2182813" lvl="3" indent="-347663">
              <a:lnSpc>
                <a:spcPct val="95000"/>
              </a:lnSpc>
              <a:spcAft>
                <a:spcPct val="20000"/>
              </a:spcAft>
              <a:buSzPct val="75000"/>
              <a:buFont typeface="Wingdings" pitchFamily="2" charset="2"/>
              <a:buChar char="w"/>
            </a:pPr>
            <a:endParaRPr lang="en-GB" dirty="0">
              <a:solidFill>
                <a:srgbClr val="4D4D4D"/>
              </a:solidFill>
              <a:latin typeface="Times New Roman" pitchFamily="18" charset="0"/>
            </a:endParaRPr>
          </a:p>
          <a:p>
            <a:pPr marL="2182813" lvl="3" indent="-347663">
              <a:lnSpc>
                <a:spcPct val="95000"/>
              </a:lnSpc>
              <a:spcAft>
                <a:spcPct val="20000"/>
              </a:spcAft>
              <a:buSzPct val="75000"/>
              <a:buFont typeface="Wingdings" pitchFamily="2" charset="2"/>
              <a:buChar char="w"/>
            </a:pPr>
            <a:endParaRPr lang="en-GB" dirty="0">
              <a:solidFill>
                <a:srgbClr val="4D4D4D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32250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10063" y="6610350"/>
            <a:ext cx="5969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2CCF613-4B68-41D0-9985-888C87E7DAD7}" type="slidenum">
              <a:rPr lang="en-US"/>
              <a:pPr/>
              <a:t>15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0988"/>
            <a:ext cx="9143999" cy="703262"/>
          </a:xfrm>
        </p:spPr>
        <p:txBody>
          <a:bodyPr/>
          <a:lstStyle/>
          <a:p>
            <a:pPr>
              <a:defRPr/>
            </a:pPr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Year Savings Results</a:t>
            </a:r>
            <a:endParaRPr lang="en-GB" u="none" dirty="0">
              <a:solidFill>
                <a:srgbClr val="FF0000"/>
              </a:solidFill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413" y="1162928"/>
            <a:ext cx="8510587" cy="4541838"/>
          </a:xfrm>
          <a:noFill/>
        </p:spPr>
        <p:txBody>
          <a:bodyPr/>
          <a:lstStyle/>
          <a:p>
            <a:pPr marL="454025" lvl="1" indent="0">
              <a:lnSpc>
                <a:spcPct val="200000"/>
              </a:lnSpc>
              <a:spcAft>
                <a:spcPct val="20000"/>
              </a:spcAft>
              <a:buNone/>
            </a:pPr>
            <a:r>
              <a:rPr lang="en-GB" b="1" dirty="0">
                <a:solidFill>
                  <a:srgbClr val="262674"/>
                </a:solidFill>
                <a:latin typeface="Times New Roman" pitchFamily="18" charset="0"/>
              </a:rPr>
              <a:t>Eliminated:</a:t>
            </a:r>
          </a:p>
          <a:p>
            <a:pPr marL="798513" lvl="1" indent="-344488">
              <a:lnSpc>
                <a:spcPct val="200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b="1" dirty="0">
                <a:solidFill>
                  <a:srgbClr val="262674"/>
                </a:solidFill>
                <a:latin typeface="Times New Roman" pitchFamily="18" charset="0"/>
              </a:rPr>
              <a:t>$1m in Expedite charges</a:t>
            </a:r>
            <a:endParaRPr lang="en-GB" dirty="0">
              <a:solidFill>
                <a:srgbClr val="262674"/>
              </a:solidFill>
              <a:latin typeface="Times New Roman" pitchFamily="18" charset="0"/>
            </a:endParaRPr>
          </a:p>
          <a:p>
            <a:pPr marL="798513" lvl="1" indent="-344488">
              <a:lnSpc>
                <a:spcPct val="200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b="1" dirty="0">
                <a:solidFill>
                  <a:srgbClr val="262674"/>
                </a:solidFill>
                <a:latin typeface="Times New Roman" pitchFamily="18" charset="0"/>
              </a:rPr>
              <a:t>$2m in Scrap</a:t>
            </a:r>
          </a:p>
          <a:p>
            <a:pPr marL="798513" lvl="1" indent="-344488">
              <a:lnSpc>
                <a:spcPct val="200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b="1" dirty="0">
                <a:solidFill>
                  <a:srgbClr val="262674"/>
                </a:solidFill>
                <a:latin typeface="Times New Roman" pitchFamily="18" charset="0"/>
              </a:rPr>
              <a:t>125 fewer people=$2.86m</a:t>
            </a:r>
            <a:endParaRPr lang="en-GB" dirty="0">
              <a:solidFill>
                <a:srgbClr val="262674"/>
              </a:solidFill>
              <a:latin typeface="Times New Roman" pitchFamily="18" charset="0"/>
            </a:endParaRP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endParaRPr lang="en-GB" dirty="0">
              <a:latin typeface="Times New Roman" pitchFamily="18" charset="0"/>
            </a:endParaRPr>
          </a:p>
          <a:p>
            <a:pPr marL="2182813" lvl="3" indent="-347663">
              <a:lnSpc>
                <a:spcPct val="95000"/>
              </a:lnSpc>
              <a:spcAft>
                <a:spcPct val="20000"/>
              </a:spcAft>
              <a:buSzPct val="75000"/>
              <a:buFont typeface="Wingdings" pitchFamily="2" charset="2"/>
              <a:buChar char="w"/>
            </a:pPr>
            <a:endParaRPr lang="en-GB" dirty="0">
              <a:solidFill>
                <a:srgbClr val="4D4D4D"/>
              </a:solidFill>
              <a:latin typeface="Times New Roman" pitchFamily="18" charset="0"/>
            </a:endParaRPr>
          </a:p>
          <a:p>
            <a:pPr marL="2182813" lvl="3" indent="-347663">
              <a:lnSpc>
                <a:spcPct val="95000"/>
              </a:lnSpc>
              <a:spcAft>
                <a:spcPct val="20000"/>
              </a:spcAft>
              <a:buSzPct val="75000"/>
              <a:buFont typeface="Wingdings" pitchFamily="2" charset="2"/>
              <a:buChar char="w"/>
            </a:pPr>
            <a:endParaRPr lang="en-GB" dirty="0">
              <a:solidFill>
                <a:srgbClr val="4D4D4D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501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10063" y="6610350"/>
            <a:ext cx="5969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2CCF613-4B68-41D0-9985-888C87E7DAD7}" type="slidenum">
              <a:rPr lang="en-US"/>
              <a:pPr/>
              <a:t>16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0988"/>
            <a:ext cx="9143999" cy="703262"/>
          </a:xfrm>
        </p:spPr>
        <p:txBody>
          <a:bodyPr/>
          <a:lstStyle/>
          <a:p>
            <a:pPr>
              <a:defRPr/>
            </a:pPr>
            <a:r>
              <a:rPr lang="en-GB" dirty="0"/>
              <a:t>Other Savings Strategies</a:t>
            </a:r>
            <a:endParaRPr lang="en-GB" u="none" dirty="0">
              <a:solidFill>
                <a:srgbClr val="FF0000"/>
              </a:solidFill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322" y="1673464"/>
            <a:ext cx="8510587" cy="2871556"/>
          </a:xfrm>
          <a:noFill/>
        </p:spPr>
        <p:txBody>
          <a:bodyPr/>
          <a:lstStyle/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b="1" dirty="0">
                <a:solidFill>
                  <a:srgbClr val="262674"/>
                </a:solidFill>
                <a:latin typeface="Times New Roman" pitchFamily="18" charset="0"/>
              </a:rPr>
              <a:t>Industrial Development Agency Tax Abatement</a:t>
            </a: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b="1" dirty="0">
                <a:solidFill>
                  <a:srgbClr val="262674"/>
                </a:solidFill>
                <a:latin typeface="Times New Roman" pitchFamily="18" charset="0"/>
              </a:rPr>
              <a:t>Industrial Commercial Abatement Program</a:t>
            </a: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b="1" dirty="0">
                <a:solidFill>
                  <a:srgbClr val="262674"/>
                </a:solidFill>
                <a:latin typeface="Times New Roman" pitchFamily="18" charset="0"/>
              </a:rPr>
              <a:t>R&amp;D Tax Credit</a:t>
            </a:r>
            <a:endParaRPr lang="en-GB" dirty="0">
              <a:solidFill>
                <a:srgbClr val="262674"/>
              </a:solidFill>
              <a:latin typeface="Times New Roman" pitchFamily="18" charset="0"/>
            </a:endParaRP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b="1" dirty="0">
                <a:solidFill>
                  <a:srgbClr val="262674"/>
                </a:solidFill>
                <a:latin typeface="Times New Roman" pitchFamily="18" charset="0"/>
              </a:rPr>
              <a:t>Solar Energy</a:t>
            </a: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b="1" dirty="0">
                <a:solidFill>
                  <a:srgbClr val="262674"/>
                </a:solidFill>
                <a:latin typeface="Times New Roman" pitchFamily="18" charset="0"/>
              </a:rPr>
              <a:t>Workers Compensation Insurance Reduction</a:t>
            </a: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en-GB" b="1" dirty="0">
                <a:solidFill>
                  <a:srgbClr val="262674"/>
                </a:solidFill>
                <a:latin typeface="Times New Roman" pitchFamily="18" charset="0"/>
              </a:rPr>
              <a:t>NYC/NYS/Federal Grant &amp; Tax Saving Programs</a:t>
            </a:r>
            <a:endParaRPr lang="en-GB" dirty="0">
              <a:solidFill>
                <a:srgbClr val="4D4D4D"/>
              </a:solidFill>
              <a:latin typeface="Times New Roman" pitchFamily="18" charset="0"/>
            </a:endParaRPr>
          </a:p>
          <a:p>
            <a:pPr marL="2182813" lvl="3" indent="-347663">
              <a:lnSpc>
                <a:spcPct val="95000"/>
              </a:lnSpc>
              <a:spcAft>
                <a:spcPct val="20000"/>
              </a:spcAft>
              <a:buSzPct val="75000"/>
              <a:buFont typeface="Wingdings" pitchFamily="2" charset="2"/>
              <a:buChar char="w"/>
            </a:pPr>
            <a:endParaRPr lang="en-GB" dirty="0">
              <a:solidFill>
                <a:srgbClr val="4D4D4D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3290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10063" y="6610350"/>
            <a:ext cx="5969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2CCF613-4B68-41D0-9985-888C87E7DAD7}" type="slidenum">
              <a:rPr lang="en-US"/>
              <a:pPr/>
              <a:t>17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8" y="280988"/>
            <a:ext cx="8374062" cy="703262"/>
          </a:xfrm>
        </p:spPr>
        <p:txBody>
          <a:bodyPr/>
          <a:lstStyle/>
          <a:p>
            <a:pPr>
              <a:defRPr/>
            </a:pPr>
            <a:r>
              <a:rPr lang="en-GB" dirty="0"/>
              <a:t>Summary</a:t>
            </a:r>
            <a:endParaRPr lang="en-GB" u="none" dirty="0">
              <a:solidFill>
                <a:srgbClr val="FF0000"/>
              </a:solidFill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84494"/>
            <a:ext cx="9144000" cy="4515444"/>
          </a:xfrm>
          <a:noFill/>
        </p:spPr>
        <p:txBody>
          <a:bodyPr/>
          <a:lstStyle/>
          <a:p>
            <a:pPr marL="796925" lvl="1" indent="347472">
              <a:spcAft>
                <a:spcPct val="20000"/>
              </a:spcAft>
              <a:buFont typeface="Wingdings" charset="2"/>
              <a:buChar char="Ø"/>
            </a:pPr>
            <a:r>
              <a:rPr lang="en-GB" sz="2400" b="1" dirty="0">
                <a:solidFill>
                  <a:srgbClr val="262674"/>
                </a:solidFill>
                <a:latin typeface="Times New Roman" pitchFamily="18" charset="0"/>
              </a:rPr>
              <a:t>Minimum wage increase presents major challenge for most NY manufacturers</a:t>
            </a:r>
          </a:p>
          <a:p>
            <a:pPr marL="796925" lvl="1" indent="347472">
              <a:spcBef>
                <a:spcPts val="2376"/>
              </a:spcBef>
              <a:spcAft>
                <a:spcPts val="2976"/>
              </a:spcAft>
              <a:buFont typeface="Wingdings" charset="2"/>
              <a:buChar char="Ø"/>
            </a:pPr>
            <a:r>
              <a:rPr lang="en-GB" sz="2400" b="1" dirty="0">
                <a:solidFill>
                  <a:srgbClr val="262674"/>
                </a:solidFill>
                <a:latin typeface="Times New Roman" pitchFamily="18" charset="0"/>
              </a:rPr>
              <a:t>Improvements in Productivity, Quality and Inventory Management can help meet that challenge</a:t>
            </a:r>
          </a:p>
          <a:p>
            <a:pPr marL="796925" lvl="1" indent="347472">
              <a:spcBef>
                <a:spcPts val="2376"/>
              </a:spcBef>
              <a:spcAft>
                <a:spcPts val="2976"/>
              </a:spcAft>
              <a:buFont typeface="Wingdings" charset="2"/>
              <a:buChar char="Ø"/>
            </a:pPr>
            <a:r>
              <a:rPr lang="en-GB" sz="2400" b="1" dirty="0">
                <a:solidFill>
                  <a:srgbClr val="262674"/>
                </a:solidFill>
                <a:latin typeface="Times New Roman" pitchFamily="18" charset="0"/>
              </a:rPr>
              <a:t>The key is improving your processes and involving employees at all levels to sustain improvements</a:t>
            </a:r>
          </a:p>
          <a:p>
            <a:pPr marL="796925" lvl="1" indent="347472">
              <a:spcBef>
                <a:spcPts val="2376"/>
              </a:spcBef>
              <a:spcAft>
                <a:spcPts val="2976"/>
              </a:spcAft>
              <a:buFont typeface="Wingdings" charset="2"/>
              <a:buChar char="Ø"/>
            </a:pPr>
            <a:r>
              <a:rPr lang="en-GB" sz="2400" b="1" dirty="0">
                <a:solidFill>
                  <a:srgbClr val="262674"/>
                </a:solidFill>
                <a:latin typeface="Times New Roman" pitchFamily="18" charset="0"/>
              </a:rPr>
              <a:t>Constantly improve your processes by identifying and eliminating wasteful activity in the processes</a:t>
            </a: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endParaRPr lang="en-GB" sz="2000" dirty="0">
              <a:latin typeface="Times New Roman" pitchFamily="18" charset="0"/>
            </a:endParaRPr>
          </a:p>
          <a:p>
            <a:pPr marL="1198563" lvl="2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</a:pPr>
            <a:endParaRPr lang="en-GB" dirty="0">
              <a:latin typeface="Times New Roman" pitchFamily="18" charset="0"/>
            </a:endParaRPr>
          </a:p>
          <a:p>
            <a:pPr marL="2182813" lvl="3" indent="-347663">
              <a:lnSpc>
                <a:spcPct val="95000"/>
              </a:lnSpc>
              <a:spcAft>
                <a:spcPct val="20000"/>
              </a:spcAft>
              <a:buSzPct val="75000"/>
              <a:buFont typeface="Wingdings" pitchFamily="2" charset="2"/>
              <a:buChar char="w"/>
            </a:pPr>
            <a:endParaRPr lang="en-GB" dirty="0">
              <a:solidFill>
                <a:srgbClr val="4D4D4D"/>
              </a:solidFill>
              <a:latin typeface="Times New Roman" pitchFamily="18" charset="0"/>
            </a:endParaRPr>
          </a:p>
          <a:p>
            <a:pPr marL="2182813" lvl="3" indent="-347663">
              <a:lnSpc>
                <a:spcPct val="95000"/>
              </a:lnSpc>
              <a:spcAft>
                <a:spcPct val="20000"/>
              </a:spcAft>
              <a:buSzPct val="75000"/>
              <a:buFont typeface="Wingdings" pitchFamily="2" charset="2"/>
              <a:buChar char="w"/>
            </a:pPr>
            <a:endParaRPr lang="en-GB" dirty="0">
              <a:solidFill>
                <a:srgbClr val="4D4D4D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645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9D0F7A-6D70-4799-A25B-2B4D1BA38320}" type="slidenum">
              <a:rPr lang="en-US" smtClean="0">
                <a:latin typeface="Arial" charset="0"/>
                <a:cs typeface="Arial" charset="0"/>
              </a:rPr>
              <a:pPr/>
              <a:t>18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7941" name="WordArt 4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759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Improve Business Performance Strategically </a:t>
            </a:r>
          </a:p>
        </p:txBody>
      </p:sp>
      <p:sp>
        <p:nvSpPr>
          <p:cNvPr id="167942" name="Rectangle 5"/>
          <p:cNvSpPr>
            <a:spLocks noChangeArrowheads="1"/>
          </p:cNvSpPr>
          <p:nvPr/>
        </p:nvSpPr>
        <p:spPr bwMode="auto">
          <a:xfrm>
            <a:off x="117839" y="3785612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000090"/>
                </a:solidFill>
              </a:rPr>
              <a:t>Ron Loveland</a:t>
            </a:r>
          </a:p>
          <a:p>
            <a:pPr algn="ctr"/>
            <a:r>
              <a:rPr lang="en-US" sz="2000" dirty="0">
                <a:solidFill>
                  <a:srgbClr val="000090"/>
                </a:solidFill>
              </a:rPr>
              <a:t>President</a:t>
            </a:r>
          </a:p>
          <a:p>
            <a:pPr algn="ctr"/>
            <a:r>
              <a:rPr lang="en-US" sz="2000" dirty="0">
                <a:solidFill>
                  <a:srgbClr val="000090"/>
                </a:solidFill>
              </a:rPr>
              <a:t>Summit Business Solutions</a:t>
            </a:r>
          </a:p>
          <a:p>
            <a:pPr algn="ctr"/>
            <a:r>
              <a:rPr lang="en-US" sz="2000" dirty="0">
                <a:solidFill>
                  <a:srgbClr val="000090"/>
                </a:solidFill>
              </a:rPr>
              <a:t>www.SummitSafetyPro.com</a:t>
            </a:r>
          </a:p>
          <a:p>
            <a:pPr algn="ctr"/>
            <a:r>
              <a:rPr lang="en-US" sz="2000" dirty="0">
                <a:solidFill>
                  <a:srgbClr val="000090"/>
                </a:solidFill>
              </a:rPr>
              <a:t>631-642-7239</a:t>
            </a:r>
          </a:p>
          <a:p>
            <a:pPr algn="ctr"/>
            <a:r>
              <a:rPr lang="en-US" sz="2000" dirty="0">
                <a:solidFill>
                  <a:srgbClr val="000090"/>
                </a:solidFill>
              </a:rPr>
              <a:t>ron.loveland@lovelandsolutions.com</a:t>
            </a:r>
          </a:p>
        </p:txBody>
      </p:sp>
      <p:sp>
        <p:nvSpPr>
          <p:cNvPr id="167943" name="Text Box 6"/>
          <p:cNvSpPr txBox="1">
            <a:spLocks noChangeArrowheads="1"/>
          </p:cNvSpPr>
          <p:nvPr/>
        </p:nvSpPr>
        <p:spPr bwMode="auto">
          <a:xfrm>
            <a:off x="0" y="1489133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6600" b="1" dirty="0">
                <a:solidFill>
                  <a:srgbClr val="003399"/>
                </a:solidFill>
                <a:latin typeface="Arial Rounded MT Bold" pitchFamily="34" charset="0"/>
              </a:rPr>
              <a:t>Questions?</a:t>
            </a:r>
          </a:p>
          <a:p>
            <a:pPr algn="ctr">
              <a:spcBef>
                <a:spcPct val="50000"/>
              </a:spcBef>
            </a:pPr>
            <a:r>
              <a:rPr lang="en-US" sz="6600" b="1" dirty="0">
                <a:solidFill>
                  <a:srgbClr val="003399"/>
                </a:solidFill>
                <a:latin typeface="Arial Rounded MT Bold" pitchFamily="34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364900843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85371" y="387350"/>
            <a:ext cx="7184571" cy="5873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Summit Intro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0125" y="1143000"/>
            <a:ext cx="8715901" cy="519588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/>
              <a:t>Industrial Engineering Consultants helping manufacturers/industrial customers thrive in Metro NY by improving:</a:t>
            </a:r>
          </a:p>
          <a:p>
            <a:pPr marL="3543300" lvl="1" indent="-457200" eaLnBrk="1" hangingPunct="1">
              <a:lnSpc>
                <a:spcPct val="150000"/>
              </a:lnSpc>
              <a:tabLst>
                <a:tab pos="3543300" algn="l"/>
              </a:tabLst>
            </a:pPr>
            <a:r>
              <a:rPr lang="en-US" dirty="0"/>
              <a:t>Safety</a:t>
            </a:r>
          </a:p>
          <a:p>
            <a:pPr marL="3543300" lvl="1" indent="-457200" eaLnBrk="1" hangingPunct="1">
              <a:lnSpc>
                <a:spcPct val="150000"/>
              </a:lnSpc>
              <a:tabLst>
                <a:tab pos="3543300" algn="l"/>
              </a:tabLst>
            </a:pPr>
            <a:r>
              <a:rPr lang="en-US" dirty="0"/>
              <a:t>Quality</a:t>
            </a:r>
          </a:p>
          <a:p>
            <a:pPr marL="3543300" lvl="1" indent="-457200" eaLnBrk="1" hangingPunct="1">
              <a:lnSpc>
                <a:spcPct val="150000"/>
              </a:lnSpc>
              <a:tabLst>
                <a:tab pos="3543300" algn="l"/>
              </a:tabLst>
            </a:pPr>
            <a:r>
              <a:rPr lang="en-US" dirty="0"/>
              <a:t>Efficiency</a:t>
            </a:r>
          </a:p>
        </p:txBody>
      </p:sp>
    </p:spTree>
    <p:extLst>
      <p:ext uri="{BB962C8B-B14F-4D97-AF65-F5344CB8AC3E}">
        <p14:creationId xmlns:p14="http://schemas.microsoft.com/office/powerpoint/2010/main" val="2916206283"/>
      </p:ext>
    </p:extLst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85371" y="574131"/>
            <a:ext cx="7184571" cy="5873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Manufacturer’s Challenge</a:t>
            </a:r>
            <a:br>
              <a:rPr lang="en-US" dirty="0"/>
            </a:br>
            <a:r>
              <a:rPr lang="en-US" dirty="0"/>
              <a:t>Case Study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62576" y="1491659"/>
            <a:ext cx="8715901" cy="4398189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/>
              <a:t>Minimum Wage is Rising from $9 to $15 in NYC by 2018 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550 employees x $1.75-$2 increase x 2080 hours/year =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sz="4800" dirty="0"/>
              <a:t>&gt;$2m labor cost increase/year!</a:t>
            </a:r>
          </a:p>
        </p:txBody>
      </p:sp>
    </p:spTree>
  </p:cSld>
  <p:clrMapOvr>
    <a:masterClrMapping/>
  </p:clrMapOvr>
  <p:transition spd="slow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10063" y="6610350"/>
            <a:ext cx="5969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BFD19E6-C5CE-4EBD-B0CA-A7463847C2EB}" type="slidenum">
              <a:rPr lang="en-US"/>
              <a:pPr/>
              <a:t>4</a:t>
            </a:fld>
            <a:endParaRPr lang="en-US" sz="1400" dirty="0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8" y="482600"/>
            <a:ext cx="8374062" cy="468313"/>
          </a:xfrm>
        </p:spPr>
        <p:txBody>
          <a:bodyPr/>
          <a:lstStyle/>
          <a:p>
            <a:pPr>
              <a:defRPr/>
            </a:pPr>
            <a:r>
              <a:rPr lang="en-GB" dirty="0"/>
              <a:t>Company’s Other Challenges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7029" y="1288140"/>
            <a:ext cx="8563429" cy="4876800"/>
          </a:xfrm>
          <a:noFill/>
        </p:spPr>
        <p:txBody>
          <a:bodyPr/>
          <a:lstStyle/>
          <a:p>
            <a:pPr marL="339725" indent="-339725">
              <a:lnSpc>
                <a:spcPct val="150000"/>
              </a:lnSpc>
              <a:spcAft>
                <a:spcPct val="20000"/>
              </a:spcAft>
            </a:pPr>
            <a:r>
              <a:rPr lang="en-GB" sz="2800" dirty="0">
                <a:latin typeface="Times New Roman" pitchFamily="18" charset="0"/>
              </a:rPr>
              <a:t>Market demands: increased sales and shorter lead times</a:t>
            </a:r>
          </a:p>
          <a:p>
            <a:pPr marL="339725" indent="-339725">
              <a:lnSpc>
                <a:spcPct val="150000"/>
              </a:lnSpc>
              <a:spcAft>
                <a:spcPct val="20000"/>
              </a:spcAft>
            </a:pPr>
            <a:r>
              <a:rPr lang="en-GB" sz="2800" dirty="0">
                <a:latin typeface="Times New Roman" pitchFamily="18" charset="0"/>
              </a:rPr>
              <a:t>Increased sales growth testing capacity</a:t>
            </a:r>
          </a:p>
          <a:p>
            <a:pPr marL="339725" indent="-339725">
              <a:lnSpc>
                <a:spcPct val="150000"/>
              </a:lnSpc>
              <a:spcAft>
                <a:spcPct val="20000"/>
              </a:spcAft>
            </a:pPr>
            <a:r>
              <a:rPr lang="en-GB" sz="2800" dirty="0">
                <a:latin typeface="Times New Roman" pitchFamily="18" charset="0"/>
              </a:rPr>
              <a:t>Large number of small orders require efficient setups</a:t>
            </a:r>
          </a:p>
          <a:p>
            <a:pPr marL="339725" indent="-339725">
              <a:lnSpc>
                <a:spcPct val="150000"/>
              </a:lnSpc>
              <a:spcAft>
                <a:spcPct val="20000"/>
              </a:spcAft>
            </a:pPr>
            <a:r>
              <a:rPr lang="en-GB" sz="2800" dirty="0">
                <a:latin typeface="Times New Roman" pitchFamily="18" charset="0"/>
              </a:rPr>
              <a:t>High labor turnover</a:t>
            </a:r>
          </a:p>
          <a:p>
            <a:pPr marL="339725" indent="-339725">
              <a:lnSpc>
                <a:spcPct val="150000"/>
              </a:lnSpc>
              <a:spcAft>
                <a:spcPct val="20000"/>
              </a:spcAft>
            </a:pPr>
            <a:r>
              <a:rPr lang="en-GB" sz="2800" dirty="0">
                <a:latin typeface="Times New Roman" pitchFamily="18" charset="0"/>
              </a:rPr>
              <a:t>Productivity issues – weak KPIs to assess</a:t>
            </a:r>
          </a:p>
          <a:p>
            <a:pPr marL="339725" indent="-339725">
              <a:lnSpc>
                <a:spcPct val="150000"/>
              </a:lnSpc>
              <a:spcAft>
                <a:spcPct val="20000"/>
              </a:spcAft>
            </a:pPr>
            <a:r>
              <a:rPr lang="en-GB" sz="2800" dirty="0">
                <a:latin typeface="Times New Roman" pitchFamily="18" charset="0"/>
              </a:rPr>
              <a:t>Limited structured problem solving</a:t>
            </a:r>
          </a:p>
          <a:p>
            <a:pPr marL="339725" indent="-339725">
              <a:lnSpc>
                <a:spcPct val="95000"/>
              </a:lnSpc>
              <a:spcAft>
                <a:spcPct val="20000"/>
              </a:spcAft>
              <a:buNone/>
            </a:pPr>
            <a:endParaRPr lang="en-GB" sz="22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85605" y="387350"/>
            <a:ext cx="8006253" cy="5873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Company’s Situation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00742" y="1244598"/>
            <a:ext cx="8337550" cy="4749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dirty="0"/>
              <a:t>Low margin, highly competitive market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/>
              <a:t>Labor intensive operations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/>
              <a:t>Space constraints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/>
              <a:t>Seasonal business, 600+ high, 500’s low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/>
              <a:t>83% orders 500 or less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/>
              <a:t>68% orders under 300 pieces</a:t>
            </a:r>
          </a:p>
          <a:p>
            <a:pPr eaLnBrk="1" hangingPunct="1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654380"/>
      </p:ext>
    </p:extLst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10063" y="6610350"/>
            <a:ext cx="5969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DC579E8-B030-40B6-811D-E1EADD80156E}" type="slidenum">
              <a:rPr lang="en-US"/>
              <a:pPr/>
              <a:t>6</a:t>
            </a:fld>
            <a:endParaRPr lang="en-US" sz="1400" dirty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8" y="569684"/>
            <a:ext cx="8374062" cy="468313"/>
          </a:xfrm>
        </p:spPr>
        <p:txBody>
          <a:bodyPr/>
          <a:lstStyle/>
          <a:p>
            <a:pPr>
              <a:defRPr/>
            </a:pPr>
            <a:r>
              <a:rPr lang="en-GB" dirty="0"/>
              <a:t>Opportunities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5460" y="1369789"/>
            <a:ext cx="8001000" cy="4876800"/>
          </a:xfrm>
          <a:noFill/>
        </p:spPr>
        <p:txBody>
          <a:bodyPr/>
          <a:lstStyle/>
          <a:p>
            <a:pPr>
              <a:lnSpc>
                <a:spcPct val="150000"/>
              </a:lnSpc>
              <a:spcBef>
                <a:spcPct val="50000"/>
              </a:spcBef>
              <a:buFont typeface="Wingdings" charset="2"/>
              <a:buChar char="Ø"/>
            </a:pPr>
            <a:r>
              <a:rPr lang="en-US" dirty="0"/>
              <a:t>$1M Annual Expedite (Air Ship) Charges</a:t>
            </a:r>
            <a:endParaRPr lang="en-US" sz="2200" dirty="0"/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charset="2"/>
              <a:buChar char="Ø"/>
            </a:pPr>
            <a:r>
              <a:rPr lang="en-US" dirty="0"/>
              <a:t>$4M in Scrap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charset="2"/>
              <a:buChar char="Ø"/>
            </a:pPr>
            <a:r>
              <a:rPr lang="en-US" dirty="0"/>
              <a:t>~35% Productivity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charset="2"/>
              <a:buChar char="Ø"/>
            </a:pPr>
            <a:r>
              <a:rPr lang="en-US" dirty="0"/>
              <a:t>Too much WIP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charset="2"/>
              <a:buChar char="Ø"/>
            </a:pPr>
            <a:r>
              <a:rPr lang="en-US" dirty="0"/>
              <a:t>Too many people</a:t>
            </a:r>
          </a:p>
          <a:p>
            <a:pPr>
              <a:spcBef>
                <a:spcPct val="50000"/>
              </a:spcBef>
              <a:buFont typeface="Wingdings" charset="2"/>
              <a:buChar char="Ø"/>
            </a:pP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10063" y="6610350"/>
            <a:ext cx="5969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538D5D3-5856-40DB-836D-8C50B2535BA8}" type="slidenum">
              <a:rPr lang="en-US"/>
              <a:pPr/>
              <a:t>7</a:t>
            </a:fld>
            <a:endParaRPr lang="en-US" sz="1400" dirty="0"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91878" y="482600"/>
            <a:ext cx="8606971" cy="468313"/>
          </a:xfrm>
        </p:spPr>
        <p:txBody>
          <a:bodyPr/>
          <a:lstStyle/>
          <a:p>
            <a:pPr>
              <a:defRPr/>
            </a:pPr>
            <a:r>
              <a:rPr lang="en-GB" dirty="0"/>
              <a:t>Approach &amp; Methodology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376" y="1312708"/>
            <a:ext cx="8001000" cy="4876800"/>
          </a:xfrm>
          <a:noFill/>
        </p:spPr>
        <p:txBody>
          <a:bodyPr/>
          <a:lstStyle/>
          <a:p>
            <a:pPr marL="339725" indent="-339725">
              <a:lnSpc>
                <a:spcPct val="95000"/>
              </a:lnSpc>
              <a:spcAft>
                <a:spcPct val="20000"/>
              </a:spcAft>
            </a:pPr>
            <a:r>
              <a:rPr lang="en-GB" sz="2800" dirty="0">
                <a:latin typeface="Times New Roman" pitchFamily="18" charset="0"/>
              </a:rPr>
              <a:t>Value Stream Mapping</a:t>
            </a:r>
          </a:p>
          <a:p>
            <a:pPr marL="739775" lvl="1" indent="-339725">
              <a:lnSpc>
                <a:spcPct val="95000"/>
              </a:lnSpc>
              <a:spcAft>
                <a:spcPct val="20000"/>
              </a:spcAft>
            </a:pPr>
            <a:r>
              <a:rPr lang="en-GB" sz="2000" dirty="0">
                <a:solidFill>
                  <a:srgbClr val="000090"/>
                </a:solidFill>
                <a:latin typeface="Times New Roman" pitchFamily="18" charset="0"/>
              </a:rPr>
              <a:t>Order Entry process</a:t>
            </a:r>
          </a:p>
          <a:p>
            <a:pPr marL="739775" lvl="1" indent="-339725">
              <a:lnSpc>
                <a:spcPct val="95000"/>
              </a:lnSpc>
              <a:spcAft>
                <a:spcPct val="20000"/>
              </a:spcAft>
            </a:pPr>
            <a:r>
              <a:rPr lang="en-GB" sz="2000" dirty="0">
                <a:solidFill>
                  <a:srgbClr val="000090"/>
                </a:solidFill>
                <a:latin typeface="Times New Roman" pitchFamily="18" charset="0"/>
              </a:rPr>
              <a:t>Manufacturing and detailed machine process steps</a:t>
            </a:r>
          </a:p>
          <a:p>
            <a:pPr marL="339725" indent="-339725">
              <a:lnSpc>
                <a:spcPct val="95000"/>
              </a:lnSpc>
              <a:spcAft>
                <a:spcPct val="20000"/>
              </a:spcAft>
            </a:pPr>
            <a:r>
              <a:rPr lang="en-GB" sz="2800" dirty="0">
                <a:latin typeface="Times New Roman" pitchFamily="18" charset="0"/>
              </a:rPr>
              <a:t>Process</a:t>
            </a:r>
            <a:r>
              <a:rPr lang="en-GB" sz="2400" dirty="0">
                <a:latin typeface="Times New Roman" pitchFamily="18" charset="0"/>
              </a:rPr>
              <a:t> </a:t>
            </a:r>
            <a:r>
              <a:rPr lang="en-GB" sz="2800" dirty="0">
                <a:latin typeface="Times New Roman" pitchFamily="18" charset="0"/>
              </a:rPr>
              <a:t>Observations</a:t>
            </a:r>
          </a:p>
          <a:p>
            <a:pPr marL="739775" lvl="1" indent="-339725">
              <a:lnSpc>
                <a:spcPct val="95000"/>
              </a:lnSpc>
              <a:spcAft>
                <a:spcPct val="20000"/>
              </a:spcAft>
            </a:pPr>
            <a:r>
              <a:rPr lang="en-GB" sz="2000" dirty="0">
                <a:solidFill>
                  <a:srgbClr val="000090"/>
                </a:solidFill>
                <a:latin typeface="Times New Roman" pitchFamily="18" charset="0"/>
              </a:rPr>
              <a:t>Various production departments</a:t>
            </a:r>
          </a:p>
          <a:p>
            <a:pPr marL="739775" lvl="1" indent="-339725">
              <a:lnSpc>
                <a:spcPct val="95000"/>
              </a:lnSpc>
              <a:spcAft>
                <a:spcPct val="20000"/>
              </a:spcAft>
            </a:pPr>
            <a:r>
              <a:rPr lang="en-GB" sz="2000" dirty="0">
                <a:solidFill>
                  <a:srgbClr val="000090"/>
                </a:solidFill>
                <a:latin typeface="Times New Roman" pitchFamily="18" charset="0"/>
              </a:rPr>
              <a:t>Order Management</a:t>
            </a:r>
          </a:p>
          <a:p>
            <a:pPr marL="339725" indent="-339725">
              <a:lnSpc>
                <a:spcPct val="95000"/>
              </a:lnSpc>
              <a:spcAft>
                <a:spcPct val="20000"/>
              </a:spcAft>
            </a:pPr>
            <a:r>
              <a:rPr lang="en-GB" sz="2800" dirty="0">
                <a:latin typeface="Times New Roman" pitchFamily="18" charset="0"/>
              </a:rPr>
              <a:t>Materials</a:t>
            </a:r>
            <a:r>
              <a:rPr lang="en-GB" sz="2400" dirty="0">
                <a:latin typeface="Times New Roman" pitchFamily="18" charset="0"/>
              </a:rPr>
              <a:t> </a:t>
            </a:r>
            <a:r>
              <a:rPr lang="en-GB" sz="2800" dirty="0">
                <a:latin typeface="Times New Roman" pitchFamily="18" charset="0"/>
              </a:rPr>
              <a:t>Management</a:t>
            </a:r>
            <a:r>
              <a:rPr lang="en-GB" sz="2400" dirty="0">
                <a:latin typeface="Times New Roman" pitchFamily="18" charset="0"/>
              </a:rPr>
              <a:t> </a:t>
            </a:r>
            <a:r>
              <a:rPr lang="en-GB" sz="2800" dirty="0">
                <a:latin typeface="Times New Roman" pitchFamily="18" charset="0"/>
              </a:rPr>
              <a:t>&amp; Inventory Analysis</a:t>
            </a:r>
          </a:p>
          <a:p>
            <a:pPr marL="739775" lvl="1" indent="-339725">
              <a:lnSpc>
                <a:spcPct val="95000"/>
              </a:lnSpc>
              <a:spcAft>
                <a:spcPct val="20000"/>
              </a:spcAft>
            </a:pPr>
            <a:r>
              <a:rPr lang="en-GB" sz="2000" dirty="0">
                <a:solidFill>
                  <a:srgbClr val="000090"/>
                </a:solidFill>
                <a:latin typeface="Times New Roman" pitchFamily="18" charset="0"/>
              </a:rPr>
              <a:t>Cartons usage &amp; procurement strategies – space </a:t>
            </a:r>
          </a:p>
          <a:p>
            <a:pPr marL="739775" lvl="1" indent="-339725">
              <a:lnSpc>
                <a:spcPct val="95000"/>
              </a:lnSpc>
              <a:spcAft>
                <a:spcPct val="20000"/>
              </a:spcAft>
            </a:pPr>
            <a:r>
              <a:rPr lang="en-GB" sz="2000" dirty="0">
                <a:solidFill>
                  <a:srgbClr val="000090"/>
                </a:solidFill>
                <a:latin typeface="Times New Roman" pitchFamily="18" charset="0"/>
              </a:rPr>
              <a:t>“SLOBS” – </a:t>
            </a:r>
            <a:r>
              <a:rPr lang="en-GB" sz="2000" b="1" dirty="0" err="1">
                <a:solidFill>
                  <a:srgbClr val="000090"/>
                </a:solidFill>
                <a:latin typeface="Times New Roman" pitchFamily="18" charset="0"/>
              </a:rPr>
              <a:t>SL</a:t>
            </a:r>
            <a:r>
              <a:rPr lang="en-GB" sz="2000" dirty="0" err="1">
                <a:solidFill>
                  <a:srgbClr val="000090"/>
                </a:solidFill>
                <a:latin typeface="Times New Roman" pitchFamily="18" charset="0"/>
              </a:rPr>
              <a:t>ow</a:t>
            </a:r>
            <a:r>
              <a:rPr lang="en-GB" sz="2000" dirty="0">
                <a:solidFill>
                  <a:srgbClr val="000090"/>
                </a:solidFill>
                <a:latin typeface="Times New Roman" pitchFamily="18" charset="0"/>
              </a:rPr>
              <a:t> moving and </a:t>
            </a:r>
            <a:r>
              <a:rPr lang="en-GB" sz="2000" b="1" dirty="0" err="1">
                <a:solidFill>
                  <a:srgbClr val="000090"/>
                </a:solidFill>
                <a:latin typeface="Times New Roman" pitchFamily="18" charset="0"/>
              </a:rPr>
              <a:t>OBS</a:t>
            </a:r>
            <a:r>
              <a:rPr lang="en-GB" sz="2000" dirty="0" err="1">
                <a:solidFill>
                  <a:srgbClr val="000090"/>
                </a:solidFill>
                <a:latin typeface="Times New Roman" pitchFamily="18" charset="0"/>
              </a:rPr>
              <a:t>olete</a:t>
            </a:r>
            <a:r>
              <a:rPr lang="en-GB" sz="2000" dirty="0">
                <a:solidFill>
                  <a:srgbClr val="000090"/>
                </a:solidFill>
                <a:latin typeface="Times New Roman" pitchFamily="18" charset="0"/>
              </a:rPr>
              <a:t> material</a:t>
            </a:r>
          </a:p>
          <a:p>
            <a:pPr marL="739775" lvl="1" indent="-339725">
              <a:lnSpc>
                <a:spcPct val="95000"/>
              </a:lnSpc>
              <a:spcAft>
                <a:spcPct val="20000"/>
              </a:spcAft>
            </a:pPr>
            <a:r>
              <a:rPr lang="en-GB" sz="2000" dirty="0">
                <a:solidFill>
                  <a:srgbClr val="000090"/>
                </a:solidFill>
                <a:latin typeface="Times New Roman" pitchFamily="18" charset="0"/>
              </a:rPr>
              <a:t>Manufactured Product – usage &amp; space</a:t>
            </a:r>
          </a:p>
          <a:p>
            <a:pPr marL="739775" lvl="1" indent="-339725">
              <a:lnSpc>
                <a:spcPct val="95000"/>
              </a:lnSpc>
              <a:spcAft>
                <a:spcPct val="20000"/>
              </a:spcAft>
            </a:pPr>
            <a:endParaRPr lang="en-GB" sz="2000" dirty="0">
              <a:latin typeface="Times New Roman" pitchFamily="18" charset="0"/>
            </a:endParaRPr>
          </a:p>
          <a:p>
            <a:pPr marL="339725" indent="-339725">
              <a:lnSpc>
                <a:spcPct val="95000"/>
              </a:lnSpc>
              <a:spcAft>
                <a:spcPct val="20000"/>
              </a:spcAft>
              <a:buNone/>
            </a:pPr>
            <a:endParaRPr lang="en-GB" dirty="0">
              <a:latin typeface="Times New Roman" pitchFamily="18" charset="0"/>
            </a:endParaRPr>
          </a:p>
          <a:p>
            <a:pPr marL="339725" indent="-339725">
              <a:lnSpc>
                <a:spcPct val="95000"/>
              </a:lnSpc>
              <a:spcAft>
                <a:spcPct val="20000"/>
              </a:spcAft>
            </a:pPr>
            <a:endParaRPr lang="en-GB" sz="2400" dirty="0">
              <a:latin typeface="Times New Roman" pitchFamily="18" charset="0"/>
            </a:endParaRPr>
          </a:p>
          <a:p>
            <a:pPr marL="339725" indent="-339725">
              <a:lnSpc>
                <a:spcPct val="95000"/>
              </a:lnSpc>
              <a:spcAft>
                <a:spcPct val="20000"/>
              </a:spcAft>
            </a:pPr>
            <a:endParaRPr lang="en-GB" sz="2400" dirty="0">
              <a:latin typeface="Times New Roman" pitchFamily="18" charset="0"/>
            </a:endParaRPr>
          </a:p>
          <a:p>
            <a:pPr marL="339725" indent="-339725">
              <a:lnSpc>
                <a:spcPct val="95000"/>
              </a:lnSpc>
              <a:spcAft>
                <a:spcPct val="20000"/>
              </a:spcAft>
            </a:pPr>
            <a:endParaRPr lang="en-GB" sz="2400" dirty="0">
              <a:latin typeface="Times New Roman" pitchFamily="18" charset="0"/>
            </a:endParaRPr>
          </a:p>
          <a:p>
            <a:pPr marL="339725" indent="-339725">
              <a:lnSpc>
                <a:spcPct val="95000"/>
              </a:lnSpc>
              <a:spcAft>
                <a:spcPct val="20000"/>
              </a:spcAft>
            </a:pPr>
            <a:endParaRPr lang="en-GB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10063" y="6610350"/>
            <a:ext cx="5969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245BC4E1-2C5F-4D6F-8AE3-B69CEEDA5337}" type="slidenum">
              <a:rPr lang="en-US"/>
              <a:pPr/>
              <a:t>8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2532" name="Rectangle 10"/>
          <p:cNvSpPr>
            <a:spLocks noChangeArrowheads="1"/>
          </p:cNvSpPr>
          <p:nvPr/>
        </p:nvSpPr>
        <p:spPr bwMode="auto">
          <a:xfrm>
            <a:off x="317949" y="276225"/>
            <a:ext cx="8158394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bIns="0" anchor="ctr"/>
          <a:lstStyle/>
          <a:p>
            <a:pPr algn="ctr"/>
            <a:r>
              <a:rPr lang="en-US" sz="4400" b="1" dirty="0">
                <a:solidFill>
                  <a:srgbClr val="000090"/>
                </a:solidFill>
                <a:latin typeface="+mj-lt"/>
              </a:rPr>
              <a:t>Overall</a:t>
            </a:r>
            <a:r>
              <a:rPr lang="en-US" sz="4400" b="1" dirty="0">
                <a:solidFill>
                  <a:srgbClr val="262674"/>
                </a:solidFill>
                <a:latin typeface="+mj-lt"/>
              </a:rPr>
              <a:t> </a:t>
            </a:r>
            <a:r>
              <a:rPr lang="en-US" sz="4400" b="1" dirty="0">
                <a:solidFill>
                  <a:srgbClr val="000090"/>
                </a:solidFill>
                <a:latin typeface="+mj-lt"/>
              </a:rPr>
              <a:t>Findings</a:t>
            </a:r>
          </a:p>
        </p:txBody>
      </p:sp>
      <p:sp>
        <p:nvSpPr>
          <p:cNvPr id="3" name="Rectangle 2"/>
          <p:cNvSpPr/>
          <p:nvPr/>
        </p:nvSpPr>
        <p:spPr>
          <a:xfrm>
            <a:off x="913043" y="1344971"/>
            <a:ext cx="8259982" cy="625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indent="-339725">
              <a:lnSpc>
                <a:spcPct val="95000"/>
              </a:lnSpc>
              <a:spcAft>
                <a:spcPct val="20000"/>
              </a:spcAft>
              <a:buFont typeface="Wingdings" charset="2"/>
              <a:buChar char="Ø"/>
            </a:pPr>
            <a:r>
              <a:rPr lang="en-GB" sz="2800" dirty="0">
                <a:solidFill>
                  <a:srgbClr val="000090"/>
                </a:solidFill>
                <a:latin typeface="Times New Roman" pitchFamily="18" charset="0"/>
              </a:rPr>
              <a:t>No KPIs to drive corrective action</a:t>
            </a:r>
          </a:p>
          <a:p>
            <a:pPr marL="339725" indent="-339725">
              <a:lnSpc>
                <a:spcPct val="95000"/>
              </a:lnSpc>
              <a:spcAft>
                <a:spcPct val="20000"/>
              </a:spcAft>
              <a:buFont typeface="Wingdings" charset="2"/>
              <a:buChar char="Ø"/>
            </a:pPr>
            <a:r>
              <a:rPr lang="en-GB" sz="2800" dirty="0">
                <a:solidFill>
                  <a:srgbClr val="000090"/>
                </a:solidFill>
                <a:latin typeface="Times New Roman" pitchFamily="18" charset="0"/>
              </a:rPr>
              <a:t>Inaccurate capacity planning</a:t>
            </a:r>
          </a:p>
          <a:p>
            <a:pPr marL="339725" indent="-339725">
              <a:lnSpc>
                <a:spcPct val="95000"/>
              </a:lnSpc>
              <a:spcAft>
                <a:spcPct val="20000"/>
              </a:spcAft>
              <a:buFont typeface="Wingdings" charset="2"/>
              <a:buChar char="Ø"/>
            </a:pPr>
            <a:r>
              <a:rPr lang="en-GB" sz="2800" dirty="0">
                <a:solidFill>
                  <a:srgbClr val="000090"/>
                </a:solidFill>
                <a:latin typeface="Times New Roman" pitchFamily="18" charset="0"/>
              </a:rPr>
              <a:t>Inventory management/accuracy/warehouse management problems</a:t>
            </a:r>
          </a:p>
          <a:p>
            <a:pPr marL="339725" indent="-339725">
              <a:lnSpc>
                <a:spcPct val="95000"/>
              </a:lnSpc>
              <a:spcAft>
                <a:spcPct val="20000"/>
              </a:spcAft>
              <a:buFont typeface="Wingdings" charset="2"/>
              <a:buChar char="Ø"/>
            </a:pPr>
            <a:r>
              <a:rPr lang="en-GB" sz="2800" dirty="0">
                <a:solidFill>
                  <a:srgbClr val="000090"/>
                </a:solidFill>
                <a:latin typeface="Times New Roman" pitchFamily="18" charset="0"/>
              </a:rPr>
              <a:t>Quality problems – screens – pinholes &amp; registration</a:t>
            </a:r>
            <a:endParaRPr lang="en-GB" sz="2800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39725" indent="-339725">
              <a:lnSpc>
                <a:spcPct val="95000"/>
              </a:lnSpc>
              <a:spcAft>
                <a:spcPct val="20000"/>
              </a:spcAft>
              <a:buFont typeface="Wingdings" charset="2"/>
              <a:buChar char="Ø"/>
            </a:pPr>
            <a:r>
              <a:rPr lang="en-GB" sz="2800" dirty="0">
                <a:solidFill>
                  <a:srgbClr val="000090"/>
                </a:solidFill>
                <a:latin typeface="Times New Roman" pitchFamily="18" charset="0"/>
              </a:rPr>
              <a:t>Too much/too little inventory on production floor</a:t>
            </a:r>
          </a:p>
          <a:p>
            <a:pPr marL="339725" indent="-339725">
              <a:lnSpc>
                <a:spcPct val="95000"/>
              </a:lnSpc>
              <a:spcAft>
                <a:spcPct val="20000"/>
              </a:spcAft>
              <a:buFont typeface="Wingdings" charset="2"/>
              <a:buChar char="Ø"/>
            </a:pPr>
            <a:r>
              <a:rPr lang="en-GB" sz="2800" dirty="0">
                <a:solidFill>
                  <a:srgbClr val="000090"/>
                </a:solidFill>
                <a:latin typeface="Times New Roman" pitchFamily="18" charset="0"/>
              </a:rPr>
              <a:t>Only 35% production available time</a:t>
            </a:r>
          </a:p>
          <a:p>
            <a:pPr marL="339725" indent="-339725">
              <a:lnSpc>
                <a:spcPct val="95000"/>
              </a:lnSpc>
              <a:spcAft>
                <a:spcPct val="20000"/>
              </a:spcAft>
              <a:buFont typeface="Wingdings" charset="2"/>
              <a:buChar char="Ø"/>
            </a:pPr>
            <a:r>
              <a:rPr lang="en-GB" sz="2800" dirty="0">
                <a:solidFill>
                  <a:srgbClr val="000090"/>
                </a:solidFill>
                <a:latin typeface="Times New Roman" pitchFamily="18" charset="0"/>
              </a:rPr>
              <a:t>Production intermittent-</a:t>
            </a:r>
          </a:p>
          <a:p>
            <a:pPr marL="914400" lvl="1" indent="-457200">
              <a:lnSpc>
                <a:spcPct val="95000"/>
              </a:lnSpc>
              <a:spcAft>
                <a:spcPct val="20000"/>
              </a:spcAft>
              <a:buFont typeface="Arial"/>
              <a:buChar char="•"/>
            </a:pPr>
            <a:r>
              <a:rPr lang="en-GB" sz="2400" dirty="0">
                <a:solidFill>
                  <a:srgbClr val="000090"/>
                </a:solidFill>
                <a:latin typeface="Times New Roman" pitchFamily="18" charset="0"/>
              </a:rPr>
              <a:t>Waiting QA, materials, setups, screen problems, </a:t>
            </a:r>
            <a:r>
              <a:rPr lang="is-IS" sz="2400" dirty="0">
                <a:solidFill>
                  <a:srgbClr val="000090"/>
                </a:solidFill>
                <a:latin typeface="Times New Roman" pitchFamily="18" charset="0"/>
              </a:rPr>
              <a:t>…</a:t>
            </a:r>
          </a:p>
          <a:p>
            <a:pPr marL="339725" indent="-339725">
              <a:lnSpc>
                <a:spcPct val="95000"/>
              </a:lnSpc>
              <a:spcAft>
                <a:spcPct val="20000"/>
              </a:spcAft>
              <a:buFont typeface="Wingdings" charset="2"/>
              <a:buChar char="Ø"/>
            </a:pPr>
            <a:endParaRPr lang="en-GB" dirty="0">
              <a:latin typeface="Times New Roman" pitchFamily="18" charset="0"/>
            </a:endParaRPr>
          </a:p>
          <a:p>
            <a:pPr marL="339725" indent="-339725">
              <a:lnSpc>
                <a:spcPct val="95000"/>
              </a:lnSpc>
              <a:spcAft>
                <a:spcPct val="20000"/>
              </a:spcAft>
              <a:buFont typeface="Wingdings" charset="2"/>
              <a:buChar char="Ø"/>
            </a:pPr>
            <a:endParaRPr lang="en-GB" dirty="0">
              <a:latin typeface="Times New Roman" pitchFamily="18" charset="0"/>
            </a:endParaRPr>
          </a:p>
          <a:p>
            <a:pPr marL="339725" indent="-339725">
              <a:lnSpc>
                <a:spcPct val="95000"/>
              </a:lnSpc>
              <a:spcAft>
                <a:spcPct val="20000"/>
              </a:spcAft>
              <a:buFont typeface="Wingdings" charset="2"/>
              <a:buChar char="Ø"/>
            </a:pPr>
            <a:endParaRPr lang="en-GB" dirty="0">
              <a:latin typeface="Times New Roman" pitchFamily="18" charset="0"/>
            </a:endParaRPr>
          </a:p>
          <a:p>
            <a:pPr marL="339725" indent="-339725">
              <a:lnSpc>
                <a:spcPct val="95000"/>
              </a:lnSpc>
              <a:spcAft>
                <a:spcPct val="20000"/>
              </a:spcAft>
              <a:buFont typeface="Wingdings" charset="2"/>
              <a:buChar char="Ø"/>
            </a:pPr>
            <a:endParaRPr lang="en-GB" dirty="0">
              <a:latin typeface="Times New Roman" pitchFamily="18" charset="0"/>
            </a:endParaRPr>
          </a:p>
          <a:p>
            <a:pPr marL="339725" indent="-339725">
              <a:lnSpc>
                <a:spcPct val="95000"/>
              </a:lnSpc>
              <a:spcAft>
                <a:spcPct val="20000"/>
              </a:spcAft>
              <a:buFont typeface="Wingdings" charset="2"/>
              <a:buChar char="Ø"/>
            </a:pPr>
            <a:endParaRPr lang="en-GB" dirty="0">
              <a:latin typeface="Times New Roman" pitchFamily="18" charset="0"/>
            </a:endParaRPr>
          </a:p>
          <a:p>
            <a:pPr marL="339725" indent="-339725">
              <a:lnSpc>
                <a:spcPct val="95000"/>
              </a:lnSpc>
              <a:spcAft>
                <a:spcPct val="20000"/>
              </a:spcAft>
              <a:buFont typeface="Wingdings" charset="2"/>
              <a:buChar char="Ø"/>
            </a:pPr>
            <a:endParaRPr lang="en-GB" dirty="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10063" y="6610350"/>
            <a:ext cx="5969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E7CE55C-8F79-451D-BA27-6F2CC0259D73}" type="slidenum">
              <a:rPr lang="en-US"/>
              <a:pPr/>
              <a:t>9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3413" y="968608"/>
            <a:ext cx="7542212" cy="4677455"/>
          </a:xfrm>
        </p:spPr>
        <p:txBody>
          <a:bodyPr/>
          <a:lstStyle/>
          <a:p>
            <a:pPr marL="798513" lvl="1" indent="-344488">
              <a:lnSpc>
                <a:spcPct val="95000"/>
              </a:lnSpc>
              <a:spcAft>
                <a:spcPct val="20000"/>
              </a:spcAft>
              <a:buNone/>
              <a:defRPr/>
            </a:pPr>
            <a:endParaRPr lang="en-GB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en-GB" dirty="0">
                <a:solidFill>
                  <a:srgbClr val="262674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Document Best Practices to support training, continuous improvement, and workforce replacement</a:t>
            </a: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en-GB" dirty="0">
                <a:solidFill>
                  <a:srgbClr val="262674"/>
                </a:solidFill>
                <a:latin typeface="Times New Roman" pitchFamily="18" charset="0"/>
                <a:cs typeface="Times New Roman" pitchFamily="18" charset="0"/>
              </a:rPr>
              <a:t>Develop training material for staff, both floor and office </a:t>
            </a: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en-GB" dirty="0">
                <a:solidFill>
                  <a:srgbClr val="262674"/>
                </a:solidFill>
                <a:latin typeface="Times New Roman" pitchFamily="18" charset="0"/>
                <a:cs typeface="Times New Roman" pitchFamily="18" charset="0"/>
              </a:rPr>
              <a:t>Product Rationalization - Products with low and negative margins analyzed and phased out</a:t>
            </a: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  <a:defRPr/>
            </a:pPr>
            <a:endParaRPr lang="en-GB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  <a:defRPr/>
            </a:pPr>
            <a:endParaRPr lang="en-GB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None/>
              <a:defRPr/>
            </a:pPr>
            <a:endParaRPr lang="en-GB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Char char="Ø"/>
              <a:defRPr/>
            </a:pPr>
            <a:endParaRPr lang="en-GB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98513" lvl="1" indent="-344488">
              <a:lnSpc>
                <a:spcPct val="95000"/>
              </a:lnSpc>
              <a:spcAft>
                <a:spcPct val="20000"/>
              </a:spcAft>
              <a:buFont typeface="Wingdings" pitchFamily="2" charset="2"/>
              <a:buNone/>
              <a:defRPr/>
            </a:pPr>
            <a:endParaRPr lang="en-GB" sz="2800" dirty="0">
              <a:latin typeface="Times New Roman" pitchFamily="18" charset="0"/>
            </a:endParaRPr>
          </a:p>
          <a:p>
            <a:pPr marL="2182813" lvl="3" indent="-347663">
              <a:lnSpc>
                <a:spcPct val="95000"/>
              </a:lnSpc>
              <a:spcAft>
                <a:spcPct val="20000"/>
              </a:spcAft>
              <a:buSzPct val="75000"/>
              <a:buFont typeface="Wingdings" pitchFamily="2" charset="2"/>
              <a:buChar char="w"/>
              <a:defRPr/>
            </a:pPr>
            <a:endParaRPr lang="en-GB" dirty="0">
              <a:solidFill>
                <a:srgbClr val="4D4D4D"/>
              </a:solidFill>
              <a:latin typeface="Times New Roman" pitchFamily="18" charset="0"/>
            </a:endParaRPr>
          </a:p>
          <a:p>
            <a:pPr marL="2182813" lvl="3" indent="-347663">
              <a:lnSpc>
                <a:spcPct val="95000"/>
              </a:lnSpc>
              <a:spcAft>
                <a:spcPct val="20000"/>
              </a:spcAft>
              <a:buSzPct val="75000"/>
              <a:buFont typeface="Wingdings" pitchFamily="2" charset="2"/>
              <a:buChar char="w"/>
              <a:defRPr/>
            </a:pPr>
            <a:endParaRPr lang="en-GB" dirty="0">
              <a:solidFill>
                <a:srgbClr val="4D4D4D"/>
              </a:solidFill>
              <a:latin typeface="Times New Roman" pitchFamily="18" charset="0"/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title"/>
          </p:nvPr>
        </p:nvSpPr>
        <p:spPr>
          <a:xfrm>
            <a:off x="130627" y="280988"/>
            <a:ext cx="8897256" cy="703262"/>
          </a:xfrm>
        </p:spPr>
        <p:txBody>
          <a:bodyPr/>
          <a:lstStyle/>
          <a:p>
            <a:pPr>
              <a:defRPr/>
            </a:pPr>
            <a:r>
              <a:rPr lang="en-GB" sz="4000" dirty="0"/>
              <a:t>Changes to Meet $Million Challenge</a:t>
            </a:r>
            <a:endParaRPr lang="en-GB" sz="4000" u="none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33774</TotalTime>
  <Words>674</Words>
  <Application>Microsoft Office PowerPoint</Application>
  <PresentationFormat>On-screen Show (4:3)</PresentationFormat>
  <Paragraphs>158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Arial Rounded MT Bold</vt:lpstr>
      <vt:lpstr>Times New Roman</vt:lpstr>
      <vt:lpstr>Wingdings</vt:lpstr>
      <vt:lpstr>Default Design</vt:lpstr>
      <vt:lpstr>PowerPoint Presentation</vt:lpstr>
      <vt:lpstr>Summit Intro</vt:lpstr>
      <vt:lpstr>Manufacturer’s Challenge Case Study</vt:lpstr>
      <vt:lpstr>Company’s Other Challenges</vt:lpstr>
      <vt:lpstr>Company’s Situation</vt:lpstr>
      <vt:lpstr>Opportunities</vt:lpstr>
      <vt:lpstr>Approach &amp; Methodology</vt:lpstr>
      <vt:lpstr>PowerPoint Presentation</vt:lpstr>
      <vt:lpstr>Changes to Meet $Million Challenge</vt:lpstr>
      <vt:lpstr>Changes to Meet $Million Challenge Scrap</vt:lpstr>
      <vt:lpstr>Warehouse</vt:lpstr>
      <vt:lpstr>Where’s the Waste?</vt:lpstr>
      <vt:lpstr>Opportunities to Meet $Million Challenge</vt:lpstr>
      <vt:lpstr>Savings Measures</vt:lpstr>
      <vt:lpstr>1st Year Savings Results</vt:lpstr>
      <vt:lpstr>Other Savings Strategies</vt:lpstr>
      <vt:lpstr>Summary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Boyko</dc:creator>
  <cp:lastModifiedBy>Jef Gross</cp:lastModifiedBy>
  <cp:revision>288</cp:revision>
  <cp:lastPrinted>2014-12-17T02:30:23Z</cp:lastPrinted>
  <dcterms:created xsi:type="dcterms:W3CDTF">2008-01-01T20:01:30Z</dcterms:created>
  <dcterms:modified xsi:type="dcterms:W3CDTF">2019-08-29T13:49:18Z</dcterms:modified>
</cp:coreProperties>
</file>